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3"/>
  </p:notesMasterIdLst>
  <p:sldIdLst>
    <p:sldId id="287" r:id="rId2"/>
    <p:sldId id="288" r:id="rId3"/>
    <p:sldId id="258" r:id="rId4"/>
    <p:sldId id="290" r:id="rId5"/>
    <p:sldId id="291" r:id="rId6"/>
    <p:sldId id="292" r:id="rId7"/>
    <p:sldId id="293" r:id="rId8"/>
    <p:sldId id="319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278" r:id="rId20"/>
    <p:sldId id="279" r:id="rId21"/>
    <p:sldId id="280" r:id="rId22"/>
    <p:sldId id="281" r:id="rId23"/>
    <p:sldId id="309" r:id="rId24"/>
    <p:sldId id="310" r:id="rId25"/>
    <p:sldId id="311" r:id="rId26"/>
    <p:sldId id="312" r:id="rId27"/>
    <p:sldId id="313" r:id="rId28"/>
    <p:sldId id="283" r:id="rId29"/>
    <p:sldId id="284" r:id="rId30"/>
    <p:sldId id="285" r:id="rId31"/>
    <p:sldId id="286" r:id="rId32"/>
    <p:sldId id="282" r:id="rId33"/>
    <p:sldId id="304" r:id="rId34"/>
    <p:sldId id="305" r:id="rId35"/>
    <p:sldId id="306" r:id="rId36"/>
    <p:sldId id="307" r:id="rId37"/>
    <p:sldId id="308" r:id="rId38"/>
    <p:sldId id="314" r:id="rId39"/>
    <p:sldId id="318" r:id="rId40"/>
    <p:sldId id="316" r:id="rId41"/>
    <p:sldId id="31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3767" autoAdjust="0"/>
  </p:normalViewPr>
  <p:slideViewPr>
    <p:cSldViewPr snapToGrid="0">
      <p:cViewPr varScale="1">
        <p:scale>
          <a:sx n="62" d="100"/>
          <a:sy n="62" d="100"/>
        </p:scale>
        <p:origin x="464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63AD30-FC6B-4AAF-A09A-DF760EF1BE59}" type="datetime1">
              <a:rPr lang="ko-KR" altLang="en-US"/>
              <a:pPr lvl="0">
                <a:defRPr/>
              </a:pPr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C92F4C8-1F49-4939-AE73-0E2E906548A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6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2F4C8-1F49-4939-AE73-0E2E906548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92F4C8-1F49-4939-AE73-0E2E906548A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241E59-0646-41EB-8ED0-090409856B7D}"/>
              </a:ext>
            </a:extLst>
          </p:cNvPr>
          <p:cNvSpPr/>
          <p:nvPr/>
        </p:nvSpPr>
        <p:spPr>
          <a:xfrm>
            <a:off x="0" y="3429000"/>
            <a:ext cx="12192000" cy="2269156"/>
          </a:xfrm>
          <a:prstGeom prst="rect">
            <a:avLst/>
          </a:prstGeom>
          <a:solidFill>
            <a:srgbClr val="181E2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4970959" y="1159844"/>
            <a:ext cx="5518159" cy="114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컴퓨터과학과 커뮤니케이션 웹프로젝트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4764309" y="1235793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54845" y="3704683"/>
            <a:ext cx="372221" cy="372221"/>
            <a:chOff x="4110879" y="4322030"/>
            <a:chExt cx="276225" cy="27622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8241E59-0646-41EB-8ED0-090409856B7D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" name="Group 20">
              <a:extLst>
                <a:ext uri="{FF2B5EF4-FFF2-40B4-BE49-F238E27FC236}">
                  <a16:creationId xmlns:a16="http://schemas.microsoft.com/office/drawing/2014/main" id="{1C7089A4-20D7-4AF1-BE6E-531433FE9E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4FD96A79-3125-4B4D-9D0F-5318695145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E104CFD-44EE-4744-892C-82D81F2C0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013D346-0728-4628-A7B9-15F1191C1C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88D3E4B-8569-4D4B-B6C3-A3B9FCAA8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2836497" y="3842133"/>
            <a:ext cx="2730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2020080064 )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68D93F-775F-44E4-9905-3FBA5BF8DCDA}"/>
              </a:ext>
            </a:extLst>
          </p:cNvPr>
          <p:cNvGrpSpPr/>
          <p:nvPr/>
        </p:nvGrpSpPr>
        <p:grpSpPr>
          <a:xfrm>
            <a:off x="2254845" y="4312024"/>
            <a:ext cx="372221" cy="372221"/>
            <a:chOff x="4110879" y="4322030"/>
            <a:chExt cx="276225" cy="27622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CC9B1A-6B3C-45BD-9CD8-2DBE1363606C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158C81A1-FD64-4B20-9775-8685251573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92631A87-7273-499D-BBDF-A39694DCD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FA174D96-D2C1-47CF-BA83-C656DCFDE9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5BE2272F-F1B7-4ACB-816C-ABCC105BC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0024387D-AFFB-4DFE-9E76-9D8F7C32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D2A15A-841B-4911-85B2-30C1E7DB8578}"/>
              </a:ext>
            </a:extLst>
          </p:cNvPr>
          <p:cNvSpPr/>
          <p:nvPr/>
        </p:nvSpPr>
        <p:spPr>
          <a:xfrm>
            <a:off x="2836497" y="4371176"/>
            <a:ext cx="2730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김선우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2016011277 )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A54E377-557C-48B5-90E6-260EF4487E55}"/>
              </a:ext>
            </a:extLst>
          </p:cNvPr>
          <p:cNvGrpSpPr/>
          <p:nvPr/>
        </p:nvGrpSpPr>
        <p:grpSpPr>
          <a:xfrm>
            <a:off x="2277312" y="4972814"/>
            <a:ext cx="372221" cy="372221"/>
            <a:chOff x="4110879" y="4322030"/>
            <a:chExt cx="276225" cy="27622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E173275-1E98-420F-A0B7-E4E73705B35D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8F278974-8E08-430B-A593-F6D75EB7EE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924E654B-47EF-4A52-B252-78233EA8E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23">
                <a:extLst>
                  <a:ext uri="{FF2B5EF4-FFF2-40B4-BE49-F238E27FC236}">
                    <a16:creationId xmlns:a16="http://schemas.microsoft.com/office/drawing/2014/main" id="{A2584889-663E-457B-B2B4-89DD13E81E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93880CCE-1AF4-4C51-A10B-F9A1480BED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9272E225-DE73-4D9F-B90B-5EFC664D3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3215B6-AD70-4748-A055-99C7F33A7650}"/>
              </a:ext>
            </a:extLst>
          </p:cNvPr>
          <p:cNvSpPr/>
          <p:nvPr/>
        </p:nvSpPr>
        <p:spPr>
          <a:xfrm>
            <a:off x="2850470" y="5014375"/>
            <a:ext cx="2730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2019010909 )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8AC5806-5923-403D-B69C-79925FD4C5E0}"/>
              </a:ext>
            </a:extLst>
          </p:cNvPr>
          <p:cNvGrpSpPr/>
          <p:nvPr/>
        </p:nvGrpSpPr>
        <p:grpSpPr>
          <a:xfrm>
            <a:off x="6709746" y="3729638"/>
            <a:ext cx="372221" cy="372221"/>
            <a:chOff x="4110879" y="4322030"/>
            <a:chExt cx="276225" cy="276225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6EA0DB16-AFCC-4137-9841-9EFF17CB7EA0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5" name="Group 20">
              <a:extLst>
                <a:ext uri="{FF2B5EF4-FFF2-40B4-BE49-F238E27FC236}">
                  <a16:creationId xmlns:a16="http://schemas.microsoft.com/office/drawing/2014/main" id="{AE30F104-5047-40EF-8A5B-0B591E33AA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5C05601C-59CE-4D3B-8EE9-26319DB7F8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43CA1C92-F828-4CBF-8021-0EA4AF5458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Freeform 24">
                <a:extLst>
                  <a:ext uri="{FF2B5EF4-FFF2-40B4-BE49-F238E27FC236}">
                    <a16:creationId xmlns:a16="http://schemas.microsoft.com/office/drawing/2014/main" id="{92917DDB-19D3-4B88-868B-05E293E103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6A513110-2D88-46FE-811C-49F5A889F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012C42-C5C5-4AF3-A3E2-854799BFE996}"/>
              </a:ext>
            </a:extLst>
          </p:cNvPr>
          <p:cNvSpPr/>
          <p:nvPr/>
        </p:nvSpPr>
        <p:spPr>
          <a:xfrm>
            <a:off x="7291398" y="3867088"/>
            <a:ext cx="2730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김동현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2016012128 )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95F1538-F1A4-4572-B28C-7FA895FD477C}"/>
              </a:ext>
            </a:extLst>
          </p:cNvPr>
          <p:cNvGrpSpPr/>
          <p:nvPr/>
        </p:nvGrpSpPr>
        <p:grpSpPr>
          <a:xfrm>
            <a:off x="6709746" y="4336979"/>
            <a:ext cx="372221" cy="372221"/>
            <a:chOff x="4110879" y="4322030"/>
            <a:chExt cx="276225" cy="27622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430310A-B721-4104-9363-7157BDDAEB25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3" name="Group 20">
              <a:extLst>
                <a:ext uri="{FF2B5EF4-FFF2-40B4-BE49-F238E27FC236}">
                  <a16:creationId xmlns:a16="http://schemas.microsoft.com/office/drawing/2014/main" id="{9F117796-A8D4-4AB8-907F-70F96AD315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104" name="Freeform 22">
                <a:extLst>
                  <a:ext uri="{FF2B5EF4-FFF2-40B4-BE49-F238E27FC236}">
                    <a16:creationId xmlns:a16="http://schemas.microsoft.com/office/drawing/2014/main" id="{B7080136-1DE0-448A-B975-268EAE249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Freeform 23">
                <a:extLst>
                  <a:ext uri="{FF2B5EF4-FFF2-40B4-BE49-F238E27FC236}">
                    <a16:creationId xmlns:a16="http://schemas.microsoft.com/office/drawing/2014/main" id="{F0238741-9706-45E2-97A8-67023667E4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Freeform 24">
                <a:extLst>
                  <a:ext uri="{FF2B5EF4-FFF2-40B4-BE49-F238E27FC236}">
                    <a16:creationId xmlns:a16="http://schemas.microsoft.com/office/drawing/2014/main" id="{146DD739-98A5-4666-AB88-F1DFD9952F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349AB581-F3B8-46A9-BE1C-07B0D6FA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1FB22E8-386A-47B2-8FC2-77241A34650B}"/>
              </a:ext>
            </a:extLst>
          </p:cNvPr>
          <p:cNvSpPr/>
          <p:nvPr/>
        </p:nvSpPr>
        <p:spPr>
          <a:xfrm>
            <a:off x="7291398" y="4396131"/>
            <a:ext cx="2730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2019010881 )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E94EC2-66E8-4C5E-B623-0C481906F55F}"/>
              </a:ext>
            </a:extLst>
          </p:cNvPr>
          <p:cNvGrpSpPr/>
          <p:nvPr/>
        </p:nvGrpSpPr>
        <p:grpSpPr>
          <a:xfrm>
            <a:off x="6732213" y="4997769"/>
            <a:ext cx="372221" cy="372221"/>
            <a:chOff x="4110879" y="4322030"/>
            <a:chExt cx="276225" cy="2762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FE5C894-2754-4CDD-84D7-F32DA9DE3E84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1" name="Group 20">
              <a:extLst>
                <a:ext uri="{FF2B5EF4-FFF2-40B4-BE49-F238E27FC236}">
                  <a16:creationId xmlns:a16="http://schemas.microsoft.com/office/drawing/2014/main" id="{8E60AFE6-C86D-4A4C-BBF8-6474284F1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112" name="Freeform 22">
                <a:extLst>
                  <a:ext uri="{FF2B5EF4-FFF2-40B4-BE49-F238E27FC236}">
                    <a16:creationId xmlns:a16="http://schemas.microsoft.com/office/drawing/2014/main" id="{D8A42BBF-52CB-46E3-8829-F17DB5C316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Freeform 23">
                <a:extLst>
                  <a:ext uri="{FF2B5EF4-FFF2-40B4-BE49-F238E27FC236}">
                    <a16:creationId xmlns:a16="http://schemas.microsoft.com/office/drawing/2014/main" id="{B3B519FB-6442-4512-BC38-487D3B796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4EB2025F-5A0B-424F-BC7B-826B49E79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8C2ABFF5-4EC5-48CC-830F-7A9957A44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B02EB6-B72B-4E0F-A3E1-D122517C6467}"/>
              </a:ext>
            </a:extLst>
          </p:cNvPr>
          <p:cNvSpPr/>
          <p:nvPr/>
        </p:nvSpPr>
        <p:spPr>
          <a:xfrm>
            <a:off x="7305371" y="5039330"/>
            <a:ext cx="2675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이채연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컴퓨터과학과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2019010902 )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주차 별 진행상황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3C298DC-4608-4B0B-95F9-DC28C8D9F969}"/>
              </a:ext>
            </a:extLst>
          </p:cNvPr>
          <p:cNvGraphicFramePr>
            <a:graphicFrameLocks noGrp="1"/>
          </p:cNvGraphicFramePr>
          <p:nvPr/>
        </p:nvGraphicFramePr>
        <p:xfrm>
          <a:off x="489818" y="853645"/>
          <a:ext cx="11212364" cy="579183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02387">
                  <a:extLst>
                    <a:ext uri="{9D8B030D-6E8A-4147-A177-3AD203B41FA5}">
                      <a16:colId xmlns:a16="http://schemas.microsoft.com/office/drawing/2014/main" val="15956006"/>
                    </a:ext>
                  </a:extLst>
                </a:gridCol>
                <a:gridCol w="5609977">
                  <a:extLst>
                    <a:ext uri="{9D8B030D-6E8A-4147-A177-3AD203B41FA5}">
                      <a16:colId xmlns:a16="http://schemas.microsoft.com/office/drawing/2014/main" val="303139373"/>
                    </a:ext>
                  </a:extLst>
                </a:gridCol>
              </a:tblGrid>
              <a:tr h="36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656"/>
                  </a:ext>
                </a:extLst>
              </a:tr>
              <a:tr h="2678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( 3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염혜윤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쪽지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전공 영상 페이지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김동현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자유 게시판 목록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수정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삭제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글쓰기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김선우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퀴즈 게시판 목록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세부사항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박미성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로그아웃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정보수정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화면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HTML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배치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메뉴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실시간 채팅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23197"/>
                  </a:ext>
                </a:extLst>
              </a:tr>
              <a:tr h="25036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~18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( 4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중간고사로 회의 중단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염혜윤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채용 공고 게시판 및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김동현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자유게시판 배치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댓글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김선우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퀴즈 정답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오답 판별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박미성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정보수정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화면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디자인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메뉴 개선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실시간 채팅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상담원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5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12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주차 별 진행상황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3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3C298DC-4608-4B0B-95F9-DC28C8D9F969}"/>
              </a:ext>
            </a:extLst>
          </p:cNvPr>
          <p:cNvGraphicFramePr>
            <a:graphicFrameLocks noGrp="1"/>
          </p:cNvGraphicFramePr>
          <p:nvPr/>
        </p:nvGraphicFramePr>
        <p:xfrm>
          <a:off x="489818" y="853645"/>
          <a:ext cx="11212364" cy="554768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02387">
                  <a:extLst>
                    <a:ext uri="{9D8B030D-6E8A-4147-A177-3AD203B41FA5}">
                      <a16:colId xmlns:a16="http://schemas.microsoft.com/office/drawing/2014/main" val="15956006"/>
                    </a:ext>
                  </a:extLst>
                </a:gridCol>
                <a:gridCol w="5609977">
                  <a:extLst>
                    <a:ext uri="{9D8B030D-6E8A-4147-A177-3AD203B41FA5}">
                      <a16:colId xmlns:a16="http://schemas.microsoft.com/office/drawing/2014/main" val="303139373"/>
                    </a:ext>
                  </a:extLst>
                </a:gridCol>
              </a:tblGrid>
              <a:tr h="36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656"/>
                  </a:ext>
                </a:extLst>
              </a:tr>
              <a:tr h="2678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~08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( 5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중간 발표를 위한 로컬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 서버로 작업물 이동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개인 작업 오류 전면 수정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23197"/>
                  </a:ext>
                </a:extLst>
              </a:tr>
              <a:tr h="25036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09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~15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( 6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공통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각자 파트 내용 문서 제작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중간 발표 영상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추가할 사항 회의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PPT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5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6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주차 별 진행상황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4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3C298DC-4608-4B0B-95F9-DC28C8D9F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31707"/>
              </p:ext>
            </p:extLst>
          </p:nvPr>
        </p:nvGraphicFramePr>
        <p:xfrm>
          <a:off x="489818" y="853645"/>
          <a:ext cx="11212364" cy="579183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02387">
                  <a:extLst>
                    <a:ext uri="{9D8B030D-6E8A-4147-A177-3AD203B41FA5}">
                      <a16:colId xmlns:a16="http://schemas.microsoft.com/office/drawing/2014/main" val="15956006"/>
                    </a:ext>
                  </a:extLst>
                </a:gridCol>
                <a:gridCol w="5609977">
                  <a:extLst>
                    <a:ext uri="{9D8B030D-6E8A-4147-A177-3AD203B41FA5}">
                      <a16:colId xmlns:a16="http://schemas.microsoft.com/office/drawing/2014/main" val="303139373"/>
                    </a:ext>
                  </a:extLst>
                </a:gridCol>
              </a:tblGrid>
              <a:tr h="36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656"/>
                  </a:ext>
                </a:extLst>
              </a:tr>
              <a:tr h="2678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16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~22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( 7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염혜윤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자격증 정보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url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연결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검색어 뉴스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김동현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게시물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김선우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 포인트 쌓기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박미성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관리자모드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 관리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게시판 관리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전면 수정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[CS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관련 페이지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귓속말 기능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로딩화면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23197"/>
                  </a:ext>
                </a:extLst>
              </a:tr>
              <a:tr h="25036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23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~29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( 8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대부분 완성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기말고사로 이후 회의 중단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염혜윤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최신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IT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뉴스 크롤링 및 페이지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김동현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떠오르는 게시물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김선우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퀴즈 게시판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퀴즈랭킹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박미성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관리자모드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[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일정캘린더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]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header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바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전자칠판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5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81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공통 서버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DB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_x441458448">
            <a:extLst>
              <a:ext uri="{FF2B5EF4-FFF2-40B4-BE49-F238E27FC236}">
                <a16:creationId xmlns:a16="http://schemas.microsoft.com/office/drawing/2014/main" id="{00E21B14-5E9C-4947-A19C-8C1F3712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92" y="3346089"/>
            <a:ext cx="7868107" cy="17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11" y="2217771"/>
            <a:ext cx="45719" cy="360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77978" y="3187790"/>
            <a:ext cx="1615422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DB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아파치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ftp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Php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59910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기능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11" y="2217771"/>
            <a:ext cx="45719" cy="360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69511" y="3185252"/>
            <a:ext cx="2098022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기능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보내기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수신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송신 쪽지함 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답변 쪽지 보내기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삭제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787DBD-8278-4B8D-B818-8ABBDF11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04487"/>
            <a:ext cx="8103271" cy="41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 정보 게시판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11" y="2217771"/>
            <a:ext cx="45719" cy="360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69511" y="3185252"/>
            <a:ext cx="2098022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 정보 게시판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워크넷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사용 하여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&lt;xml&gt;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데이터 파싱 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테이블에 저장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테이블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적용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075F7-AEEB-4ED1-953B-C1F4FBC2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48517"/>
            <a:ext cx="8119377" cy="41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 정보 페이지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11" y="2217771"/>
            <a:ext cx="45719" cy="360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69511" y="3185252"/>
            <a:ext cx="2098022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 정보 페이지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 정보 팝업 창으로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보여줌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자격증명을 누르면 해당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홈페이지로 이동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9440E5-41F3-465E-8E0E-1EA892B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48517"/>
            <a:ext cx="8347887" cy="40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10" y="3113069"/>
            <a:ext cx="45719" cy="270470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100333" y="2217771"/>
            <a:ext cx="2098022" cy="372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70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로컬에선 동작하지만 공통 서버에서의  다음 뉴스 크롤링 파이썬 실행 실패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로컬에서 파이썬 실행시키는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php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동작하고 난 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에 저장된 데이터만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보여주는 형식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29645-F6FC-4EA2-A3C8-56B46ACB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48517"/>
            <a:ext cx="8349851" cy="40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전공관련영상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관련 뉴스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69511" y="2721205"/>
            <a:ext cx="2098022" cy="298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전공관련 영상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관련 뉴스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키워드나 전공 관련 콤보 박스 입력 시 관련 영상 보여줌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영상과 동시에 관련 네이버 뉴스도 보여줌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( 5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BB82DA-4B22-4C2A-A78C-65E8367D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502820"/>
            <a:ext cx="8339577" cy="39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0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김동현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자유게시판 </a:t>
            </a:r>
            <a:r>
              <a:rPr lang="en-US" altLang="ko-KR" sz="1200" kern="0" dirty="0">
                <a:solidFill>
                  <a:prstClr val="white"/>
                </a:solidFill>
              </a:rPr>
              <a:t>(</a:t>
            </a:r>
            <a:r>
              <a:rPr lang="ko-KR" altLang="en-US" sz="1200" kern="0" dirty="0">
                <a:solidFill>
                  <a:prstClr val="white"/>
                </a:solidFill>
              </a:rPr>
              <a:t>목록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보기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삭제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댓글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수정</a:t>
            </a:r>
            <a:r>
              <a:rPr lang="en-US" altLang="ko-KR" sz="1200" kern="0" dirty="0">
                <a:solidFill>
                  <a:prstClr val="white"/>
                </a:solidFill>
              </a:rPr>
              <a:t>) | </a:t>
            </a:r>
            <a:r>
              <a:rPr lang="ko-KR" altLang="en-US" sz="1200" kern="0" dirty="0">
                <a:solidFill>
                  <a:prstClr val="white"/>
                </a:solidFill>
              </a:rPr>
              <a:t>떠오르는 게시물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ko-KR" altLang="en-US" sz="1400" b="1" dirty="0">
                <a:solidFill>
                  <a:schemeClr val="bg1"/>
                </a:solidFill>
              </a:rPr>
              <a:t>자유게시판 </a:t>
            </a:r>
            <a:r>
              <a:rPr lang="en-US" altLang="ko-KR" sz="1400" b="1" dirty="0">
                <a:solidFill>
                  <a:schemeClr val="bg1"/>
                </a:solidFill>
              </a:rPr>
              <a:t>| </a:t>
            </a:r>
            <a:r>
              <a:rPr lang="ko-KR" altLang="en-US" sz="1400" b="1" dirty="0">
                <a:solidFill>
                  <a:schemeClr val="bg1"/>
                </a:solidFill>
              </a:rPr>
              <a:t>목록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9127711" y="258330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9081992" y="2328228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173430" y="2809318"/>
            <a:ext cx="2098022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자유게시판 </a:t>
            </a:r>
            <a:r>
              <a:rPr lang="en-US" altLang="ko-KR" sz="1200" b="1" dirty="0">
                <a:solidFill>
                  <a:prstClr val="white"/>
                </a:solidFill>
              </a:rPr>
              <a:t>| </a:t>
            </a:r>
            <a:r>
              <a:rPr lang="ko-KR" altLang="en-US" sz="1200" b="1" dirty="0">
                <a:solidFill>
                  <a:prstClr val="white"/>
                </a:solidFill>
              </a:rPr>
              <a:t>목록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solidFill>
                  <a:prstClr val="white"/>
                </a:solidFill>
              </a:rPr>
              <a:t>DB</a:t>
            </a:r>
            <a:r>
              <a:rPr lang="ko-KR" altLang="en-US" sz="1200" b="1" dirty="0">
                <a:solidFill>
                  <a:prstClr val="white"/>
                </a:solidFill>
              </a:rPr>
              <a:t>에 저장된 모든 게시글을 보여줌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게시글 </a:t>
            </a:r>
            <a:r>
              <a:rPr lang="en-US" altLang="ko-KR" sz="1200" b="1" dirty="0">
                <a:solidFill>
                  <a:prstClr val="white"/>
                </a:solidFill>
              </a:rPr>
              <a:t>10</a:t>
            </a:r>
            <a:r>
              <a:rPr lang="ko-KR" altLang="en-US" sz="1200" b="1" dirty="0">
                <a:solidFill>
                  <a:prstClr val="white"/>
                </a:solidFill>
              </a:rPr>
              <a:t>개당 </a:t>
            </a: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r>
              <a:rPr lang="ko-KR" altLang="en-US" sz="1200" b="1" dirty="0">
                <a:solidFill>
                  <a:prstClr val="white"/>
                </a:solidFill>
              </a:rPr>
              <a:t>페이지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게시글 작성 기능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0" name="그림 9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D84F35DF-228B-444F-822F-5FABC923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2328228"/>
            <a:ext cx="8317394" cy="40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B6E21C0-34D4-438A-A08C-EDCA5B01D2F7}"/>
              </a:ext>
            </a:extLst>
          </p:cNvPr>
          <p:cNvSpPr/>
          <p:nvPr/>
        </p:nvSpPr>
        <p:spPr>
          <a:xfrm rot="5400000">
            <a:off x="5431876" y="-453662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5FC520-961E-4DDA-B84C-EDC0E1418FC7}"/>
              </a:ext>
            </a:extLst>
          </p:cNvPr>
          <p:cNvSpPr/>
          <p:nvPr/>
        </p:nvSpPr>
        <p:spPr>
          <a:xfrm>
            <a:off x="4144913" y="1620218"/>
            <a:ext cx="3748726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CS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전공 학생들의 커뮤니케이션 공간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쪽지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채팅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귓속말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자유게시판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584BE12C-F652-4DFB-ADB1-2D2935140FC0}"/>
              </a:ext>
            </a:extLst>
          </p:cNvPr>
          <p:cNvSpPr/>
          <p:nvPr/>
        </p:nvSpPr>
        <p:spPr>
          <a:xfrm rot="5400000">
            <a:off x="5431876" y="1259317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17C45D-80EA-4DA3-B47E-1EABF53AA204}"/>
              </a:ext>
            </a:extLst>
          </p:cNvPr>
          <p:cNvSpPr/>
          <p:nvPr/>
        </p:nvSpPr>
        <p:spPr>
          <a:xfrm>
            <a:off x="4233117" y="3333197"/>
            <a:ext cx="308986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2. CS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 정보 제공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 공고 게시판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프로젝트 목적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D7861DFF-793E-414C-A40A-0CFBCB193681}"/>
              </a:ext>
            </a:extLst>
          </p:cNvPr>
          <p:cNvSpPr/>
          <p:nvPr/>
        </p:nvSpPr>
        <p:spPr>
          <a:xfrm rot="5400000">
            <a:off x="5428101" y="2968103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48137A-9B8A-4406-85C9-BEF9E1C0468B}"/>
              </a:ext>
            </a:extLst>
          </p:cNvPr>
          <p:cNvSpPr/>
          <p:nvPr/>
        </p:nvSpPr>
        <p:spPr>
          <a:xfrm>
            <a:off x="4233116" y="4998326"/>
            <a:ext cx="308986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3. CS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지식 함양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 퀴즈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 관련 영상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IT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92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김동현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자유게시판</a:t>
            </a:r>
            <a:r>
              <a:rPr lang="en-US" altLang="ko-KR" sz="1200" kern="0" dirty="0">
                <a:solidFill>
                  <a:prstClr val="white"/>
                </a:solidFill>
              </a:rPr>
              <a:t> (</a:t>
            </a:r>
            <a:r>
              <a:rPr lang="ko-KR" altLang="en-US" sz="1200" kern="0" dirty="0">
                <a:solidFill>
                  <a:prstClr val="white"/>
                </a:solidFill>
              </a:rPr>
              <a:t>목록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보기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삭제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댓글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수정</a:t>
            </a:r>
            <a:r>
              <a:rPr lang="en-US" altLang="ko-KR" sz="1200" kern="0" dirty="0">
                <a:solidFill>
                  <a:prstClr val="white"/>
                </a:solidFill>
              </a:rPr>
              <a:t>) | </a:t>
            </a:r>
            <a:r>
              <a:rPr lang="ko-KR" altLang="en-US" sz="1200" kern="0" dirty="0">
                <a:solidFill>
                  <a:prstClr val="white"/>
                </a:solidFill>
              </a:rPr>
              <a:t>떠오르는 게시물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</a:rPr>
              <a:t>자유게시판 </a:t>
            </a:r>
            <a:r>
              <a:rPr lang="en-US" altLang="ko-KR" sz="1400" b="1" dirty="0">
                <a:solidFill>
                  <a:schemeClr val="bg1"/>
                </a:solidFill>
              </a:rPr>
              <a:t>| (</a:t>
            </a:r>
            <a:r>
              <a:rPr lang="ko-KR" altLang="en-US" sz="1400" b="1" dirty="0">
                <a:solidFill>
                  <a:schemeClr val="bg1"/>
                </a:solidFill>
              </a:rPr>
              <a:t>보기</a:t>
            </a:r>
            <a:r>
              <a:rPr lang="en-US" altLang="ko-KR" sz="1400" b="1" dirty="0">
                <a:solidFill>
                  <a:schemeClr val="bg1"/>
                </a:solidFill>
              </a:rPr>
              <a:t> | </a:t>
            </a:r>
            <a:r>
              <a:rPr lang="ko-KR" altLang="en-US" sz="1400" b="1" dirty="0">
                <a:solidFill>
                  <a:schemeClr val="bg1"/>
                </a:solidFill>
              </a:rPr>
              <a:t>삭제 </a:t>
            </a:r>
            <a:r>
              <a:rPr lang="en-US" altLang="ko-KR" sz="1400" b="1" dirty="0">
                <a:solidFill>
                  <a:schemeClr val="bg1"/>
                </a:solidFill>
              </a:rPr>
              <a:t>| </a:t>
            </a:r>
            <a:r>
              <a:rPr lang="ko-KR" altLang="en-US" sz="1400" b="1" dirty="0">
                <a:solidFill>
                  <a:schemeClr val="bg1"/>
                </a:solidFill>
              </a:rPr>
              <a:t>댓글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9051511" y="265053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9005792" y="2395459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204105" y="2345640"/>
            <a:ext cx="2590330" cy="298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자유게시판 </a:t>
            </a:r>
            <a:r>
              <a:rPr lang="en-US" altLang="ko-KR" sz="1200" b="1" dirty="0">
                <a:solidFill>
                  <a:prstClr val="white"/>
                </a:solidFill>
              </a:rPr>
              <a:t>| (</a:t>
            </a:r>
            <a:r>
              <a:rPr lang="ko-KR" altLang="en-US" sz="1200" b="1" dirty="0">
                <a:solidFill>
                  <a:prstClr val="white"/>
                </a:solidFill>
              </a:rPr>
              <a:t>보기 </a:t>
            </a:r>
            <a:r>
              <a:rPr lang="en-US" altLang="ko-KR" sz="1200" b="1" dirty="0">
                <a:solidFill>
                  <a:prstClr val="white"/>
                </a:solidFill>
              </a:rPr>
              <a:t>| </a:t>
            </a:r>
            <a:r>
              <a:rPr lang="ko-KR" altLang="en-US" sz="1200" b="1" dirty="0">
                <a:solidFill>
                  <a:prstClr val="white"/>
                </a:solidFill>
              </a:rPr>
              <a:t>삭제 </a:t>
            </a:r>
            <a:r>
              <a:rPr lang="en-US" altLang="ko-KR" sz="1200" b="1" dirty="0">
                <a:solidFill>
                  <a:prstClr val="white"/>
                </a:solidFill>
              </a:rPr>
              <a:t>| </a:t>
            </a:r>
            <a:r>
              <a:rPr lang="ko-KR" altLang="en-US" sz="1200" b="1" dirty="0">
                <a:solidFill>
                  <a:prstClr val="white"/>
                </a:solidFill>
              </a:rPr>
              <a:t>댓글</a:t>
            </a:r>
            <a:r>
              <a:rPr lang="en-US" altLang="ko-KR" sz="1200" b="1" dirty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게시글의 작성자의 닉네임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제목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작성일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내용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댓글을 보여줌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게시글 수정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삭제 기능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solidFill>
                  <a:prstClr val="white"/>
                </a:solidFill>
              </a:rPr>
              <a:t>DISQUS </a:t>
            </a:r>
            <a:r>
              <a:rPr lang="ko-KR" altLang="en-US" sz="1200" b="1" dirty="0">
                <a:solidFill>
                  <a:prstClr val="white"/>
                </a:solidFill>
              </a:rPr>
              <a:t>라이브러리를 이용한 댓글 기능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493C33-49A8-4B0A-8D93-CAF9FB30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2345640"/>
            <a:ext cx="8290252" cy="3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김동현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자유게시판</a:t>
            </a:r>
            <a:r>
              <a:rPr lang="en-US" altLang="ko-KR" sz="1200" kern="0" dirty="0">
                <a:solidFill>
                  <a:prstClr val="white"/>
                </a:solidFill>
              </a:rPr>
              <a:t> (</a:t>
            </a:r>
            <a:r>
              <a:rPr lang="ko-KR" altLang="en-US" sz="1200" kern="0" dirty="0">
                <a:solidFill>
                  <a:prstClr val="white"/>
                </a:solidFill>
              </a:rPr>
              <a:t>목록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보기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삭제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댓글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수정</a:t>
            </a:r>
            <a:r>
              <a:rPr lang="en-US" altLang="ko-KR" sz="1200" kern="0" dirty="0">
                <a:solidFill>
                  <a:prstClr val="white"/>
                </a:solidFill>
              </a:rPr>
              <a:t>) | </a:t>
            </a:r>
            <a:r>
              <a:rPr lang="ko-KR" altLang="en-US" sz="1200" kern="0" dirty="0">
                <a:solidFill>
                  <a:prstClr val="white"/>
                </a:solidFill>
              </a:rPr>
              <a:t>떠오르는 게시물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자유게시판 </a:t>
            </a:r>
            <a:r>
              <a:rPr lang="en-US" altLang="ko-KR" sz="1400" b="1" dirty="0">
                <a:solidFill>
                  <a:schemeClr val="bg1"/>
                </a:solidFill>
              </a:rPr>
              <a:t>|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9051511" y="265053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9005792" y="2395459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204105" y="2217772"/>
            <a:ext cx="2294670" cy="372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자유게시판 </a:t>
            </a:r>
            <a:r>
              <a:rPr lang="en-US" altLang="ko-KR" sz="1200" b="1" dirty="0">
                <a:solidFill>
                  <a:prstClr val="white"/>
                </a:solidFill>
              </a:rPr>
              <a:t>| </a:t>
            </a:r>
            <a:r>
              <a:rPr lang="ko-KR" altLang="en-US" sz="1200" b="1" dirty="0">
                <a:solidFill>
                  <a:prstClr val="white"/>
                </a:solidFill>
              </a:rPr>
              <a:t>수정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게시글 작성자와 현재 사용자의 정보가 일치하면 수정하기 가능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수정하기를 클릭하면 게시글</a:t>
            </a:r>
            <a:r>
              <a:rPr lang="en-US" altLang="ko-KR" sz="1200" b="1" dirty="0">
                <a:solidFill>
                  <a:prstClr val="white"/>
                </a:solidFill>
              </a:rPr>
              <a:t>DB</a:t>
            </a:r>
            <a:r>
              <a:rPr lang="ko-KR" altLang="en-US" sz="1200" b="1" dirty="0">
                <a:solidFill>
                  <a:prstClr val="white"/>
                </a:solidFill>
              </a:rPr>
              <a:t>에서 수정한 내용으로 업데이트함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D7C0A8-39BB-42F6-8D4D-71AAD67C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0" y="2650532"/>
            <a:ext cx="84292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김동현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자유게시판</a:t>
            </a:r>
            <a:r>
              <a:rPr lang="en-US" altLang="ko-KR" sz="1200" kern="0" dirty="0">
                <a:solidFill>
                  <a:prstClr val="white"/>
                </a:solidFill>
              </a:rPr>
              <a:t> (</a:t>
            </a:r>
            <a:r>
              <a:rPr lang="ko-KR" altLang="en-US" sz="1200" kern="0" dirty="0">
                <a:solidFill>
                  <a:prstClr val="white"/>
                </a:solidFill>
              </a:rPr>
              <a:t>목록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보기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삭제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댓글</a:t>
            </a:r>
            <a:r>
              <a:rPr lang="en-US" altLang="ko-KR" sz="1200" kern="0" dirty="0">
                <a:solidFill>
                  <a:prstClr val="white"/>
                </a:solidFill>
              </a:rPr>
              <a:t>/</a:t>
            </a:r>
            <a:r>
              <a:rPr lang="ko-KR" altLang="en-US" sz="1200" kern="0" dirty="0">
                <a:solidFill>
                  <a:prstClr val="white"/>
                </a:solidFill>
              </a:rPr>
              <a:t>수정</a:t>
            </a:r>
            <a:r>
              <a:rPr lang="en-US" altLang="ko-KR" sz="1200" kern="0" dirty="0">
                <a:solidFill>
                  <a:prstClr val="white"/>
                </a:solidFill>
              </a:rPr>
              <a:t>) | </a:t>
            </a:r>
            <a:r>
              <a:rPr lang="ko-KR" altLang="en-US" sz="1200" kern="0" dirty="0">
                <a:solidFill>
                  <a:prstClr val="white"/>
                </a:solidFill>
              </a:rPr>
              <a:t>떠오르는 게시물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</a:rPr>
              <a:t>떠오르는 게시물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9051511" y="265053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9005792" y="2395459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133230" y="2886030"/>
            <a:ext cx="2294670" cy="2249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떠오르는 게시물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조회수가 가장 많은 게시글 </a:t>
            </a: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r>
              <a:rPr lang="ko-KR" altLang="en-US" sz="1200" b="1" dirty="0">
                <a:solidFill>
                  <a:prstClr val="white"/>
                </a:solidFill>
              </a:rPr>
              <a:t>개를 메인 화면에 보여줌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3FCD9-E173-4602-AF20-319657DF3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2448516"/>
            <a:ext cx="7693108" cy="38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5"/>
          <p:cNvSpPr/>
          <p:nvPr/>
        </p:nvSpPr>
        <p:spPr>
          <a:xfrm>
            <a:off x="259893" y="20546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김선우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퀴즈게시판 </a:t>
            </a:r>
            <a:r>
              <a:rPr lang="en-US" altLang="ko-KR" sz="1200" dirty="0">
                <a:solidFill>
                  <a:schemeClr val="bg1"/>
                </a:solidFill>
              </a:rPr>
              <a:t>( </a:t>
            </a:r>
            <a:r>
              <a:rPr lang="ko-KR" altLang="en-US" sz="1200" dirty="0">
                <a:solidFill>
                  <a:schemeClr val="bg1"/>
                </a:solidFill>
              </a:rPr>
              <a:t>목록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세부사항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정답유무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회원 포인트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퀴즈 랭킹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1.</a:t>
            </a:r>
            <a:r>
              <a:rPr lang="ko-KR" altLang="en-US" sz="1400" b="1">
                <a:solidFill>
                  <a:schemeClr val="bg1"/>
                </a:solidFill>
              </a:rPr>
              <a:t> 퀴즈 목록</a:t>
            </a:r>
          </a:p>
        </p:txBody>
      </p:sp>
      <p:sp>
        <p:nvSpPr>
          <p:cNvPr id="7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37"/>
          <p:cNvSpPr/>
          <p:nvPr/>
        </p:nvSpPr>
        <p:spPr>
          <a:xfrm>
            <a:off x="9069512" y="2721205"/>
            <a:ext cx="2720447" cy="264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 목록</a:t>
            </a:r>
          </a:p>
          <a:p>
            <a:pPr>
              <a:lnSpc>
                <a:spcPct val="200000"/>
              </a:lnSpc>
              <a:defRPr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퀴즈의 목록을 보여줌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다음 버튼을 누르면 다음 페이지로 넘어가고 이전 버튼을 누르면 이전 페이지로 </a:t>
            </a:r>
            <a:r>
              <a:rPr lang="ko-KR" altLang="en-US" sz="1200" b="1" dirty="0" err="1">
                <a:solidFill>
                  <a:schemeClr val="bg1"/>
                </a:solidFill>
              </a:rPr>
              <a:t>넘어감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360" y="2544531"/>
            <a:ext cx="8583905" cy="256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5"/>
          <p:cNvSpPr/>
          <p:nvPr/>
        </p:nvSpPr>
        <p:spPr>
          <a:xfrm>
            <a:off x="259893" y="198271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김선우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퀴즈게시판 </a:t>
            </a:r>
            <a:r>
              <a:rPr lang="en-US" altLang="ko-KR" sz="1200" dirty="0">
                <a:solidFill>
                  <a:schemeClr val="bg1"/>
                </a:solidFill>
              </a:rPr>
              <a:t>( </a:t>
            </a:r>
            <a:r>
              <a:rPr lang="ko-KR" altLang="en-US" sz="1200" dirty="0">
                <a:solidFill>
                  <a:schemeClr val="bg1"/>
                </a:solidFill>
              </a:rPr>
              <a:t>목록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세부사항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정답유무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회원 포인트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퀴즈 랭킹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2.</a:t>
            </a:r>
            <a:r>
              <a:rPr lang="ko-KR" altLang="en-US" sz="1400" b="1">
                <a:solidFill>
                  <a:schemeClr val="bg1"/>
                </a:solidFill>
              </a:rPr>
              <a:t> 퀴즈 세부사항</a:t>
            </a:r>
          </a:p>
        </p:txBody>
      </p:sp>
      <p:sp>
        <p:nvSpPr>
          <p:cNvPr id="7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37"/>
          <p:cNvSpPr/>
          <p:nvPr/>
        </p:nvSpPr>
        <p:spPr>
          <a:xfrm>
            <a:off x="9069512" y="2721205"/>
            <a:ext cx="2720447" cy="264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 세부사항</a:t>
            </a:r>
          </a:p>
          <a:p>
            <a:pPr>
              <a:lnSpc>
                <a:spcPct val="200000"/>
              </a:lnSpc>
              <a:defRPr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 상세 문제를 보여줌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제출하기 버튼을 누르면 정답을 판단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목록을 누르면 퀴즈목록으로 감</a:t>
            </a:r>
          </a:p>
        </p:txBody>
      </p:sp>
      <p:sp>
        <p:nvSpPr>
          <p:cNvPr id="11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186" y="2640985"/>
            <a:ext cx="8502313" cy="2476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5"/>
          <p:cNvSpPr/>
          <p:nvPr/>
        </p:nvSpPr>
        <p:spPr>
          <a:xfrm>
            <a:off x="259893" y="198271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ko-KR" sz="2000" i="1" kern="0" dirty="0">
                <a:solidFill>
                  <a:schemeClr val="bg1"/>
                </a:solidFill>
              </a:rPr>
              <a:t>10조 </a:t>
            </a:r>
            <a:r>
              <a:rPr lang="ko-KR" altLang="en-US" sz="2800" b="1" i="1" kern="0" dirty="0">
                <a:solidFill>
                  <a:schemeClr val="bg1"/>
                </a:solidFill>
              </a:rPr>
              <a:t>김선우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퀴즈게시판 </a:t>
            </a:r>
            <a:r>
              <a:rPr lang="en-US" altLang="ko-KR" sz="1200" dirty="0">
                <a:solidFill>
                  <a:schemeClr val="bg1"/>
                </a:solidFill>
              </a:rPr>
              <a:t>( </a:t>
            </a:r>
            <a:r>
              <a:rPr lang="ko-KR" altLang="en-US" sz="1200" dirty="0">
                <a:solidFill>
                  <a:schemeClr val="bg1"/>
                </a:solidFill>
              </a:rPr>
              <a:t>목록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세부사항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정답유무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회원 포인트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퀴즈 랭킹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3.</a:t>
            </a:r>
            <a:r>
              <a:rPr lang="ko-KR" altLang="en-US" sz="1400" b="1">
                <a:solidFill>
                  <a:schemeClr val="bg1"/>
                </a:solidFill>
              </a:rPr>
              <a:t> 정답 유무</a:t>
            </a:r>
          </a:p>
        </p:txBody>
      </p:sp>
      <p:sp>
        <p:nvSpPr>
          <p:cNvPr id="7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37"/>
          <p:cNvSpPr/>
          <p:nvPr/>
        </p:nvSpPr>
        <p:spPr>
          <a:xfrm>
            <a:off x="9069512" y="2200025"/>
            <a:ext cx="2720447" cy="411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정답 유무</a:t>
            </a:r>
          </a:p>
          <a:p>
            <a:pPr>
              <a:lnSpc>
                <a:spcPct val="200000"/>
              </a:lnSpc>
              <a:defRPr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문제 데이터 베이스 정답과 비교해서 정답일 경우 </a:t>
            </a:r>
            <a:r>
              <a:rPr lang="ko-KR" altLang="en-US" sz="1200" b="1" dirty="0" err="1">
                <a:solidFill>
                  <a:schemeClr val="bg1"/>
                </a:solidFill>
              </a:rPr>
              <a:t>정답입니다를</a:t>
            </a:r>
            <a:r>
              <a:rPr lang="ko-KR" altLang="en-US" sz="1200" b="1" dirty="0">
                <a:solidFill>
                  <a:schemeClr val="bg1"/>
                </a:solidFill>
              </a:rPr>
              <a:t> 알림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문제 데이터 베이스 정답과 비교해서 오답일 경우 </a:t>
            </a:r>
            <a:r>
              <a:rPr lang="ko-KR" altLang="en-US" sz="1200" b="1" dirty="0" err="1">
                <a:solidFill>
                  <a:schemeClr val="bg1"/>
                </a:solidFill>
              </a:rPr>
              <a:t>오답입니다를</a:t>
            </a:r>
            <a:r>
              <a:rPr lang="ko-KR" altLang="en-US" sz="1200" b="1" dirty="0">
                <a:solidFill>
                  <a:schemeClr val="bg1"/>
                </a:solidFill>
              </a:rPr>
              <a:t> 알림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 err="1">
                <a:solidFill>
                  <a:schemeClr val="bg1"/>
                </a:solidFill>
              </a:rPr>
              <a:t>정답시</a:t>
            </a:r>
            <a:r>
              <a:rPr lang="ko-KR" altLang="en-US" sz="1200" b="1" dirty="0">
                <a:solidFill>
                  <a:schemeClr val="bg1"/>
                </a:solidFill>
              </a:rPr>
              <a:t> 맞췄던 퀴즈 문제가 사라지고 목록으로 </a:t>
            </a:r>
            <a:r>
              <a:rPr lang="ko-KR" altLang="en-US" sz="1200" b="1" dirty="0" err="1">
                <a:solidFill>
                  <a:schemeClr val="bg1"/>
                </a:solidFill>
              </a:rPr>
              <a:t>넘어감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 err="1">
                <a:solidFill>
                  <a:schemeClr val="bg1"/>
                </a:solidFill>
              </a:rPr>
              <a:t>오답시</a:t>
            </a:r>
            <a:r>
              <a:rPr lang="ko-KR" altLang="en-US" sz="1200" b="1" dirty="0">
                <a:solidFill>
                  <a:schemeClr val="bg1"/>
                </a:solidFill>
              </a:rPr>
              <a:t> 퀴즈세부사항으로 다시 돌아가서 다시 풀게 함</a:t>
            </a:r>
          </a:p>
        </p:txBody>
      </p:sp>
      <p:sp>
        <p:nvSpPr>
          <p:cNvPr id="11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290" y="2496264"/>
            <a:ext cx="5001323" cy="13622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027" y="4101589"/>
            <a:ext cx="5191849" cy="1314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5"/>
          <p:cNvSpPr/>
          <p:nvPr/>
        </p:nvSpPr>
        <p:spPr>
          <a:xfrm>
            <a:off x="259893" y="198271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ko-KR" sz="2000" i="1" kern="0" dirty="0">
                <a:solidFill>
                  <a:schemeClr val="bg1"/>
                </a:solidFill>
              </a:rPr>
              <a:t>10조 </a:t>
            </a:r>
            <a:r>
              <a:rPr lang="ko-KR" altLang="en-US" sz="2800" b="1" i="1" kern="0" dirty="0">
                <a:solidFill>
                  <a:schemeClr val="bg1"/>
                </a:solidFill>
              </a:rPr>
              <a:t>김선우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퀴즈게시판 </a:t>
            </a:r>
            <a:r>
              <a:rPr lang="en-US" altLang="ko-KR" sz="1200" dirty="0">
                <a:solidFill>
                  <a:schemeClr val="bg1"/>
                </a:solidFill>
              </a:rPr>
              <a:t>( </a:t>
            </a:r>
            <a:r>
              <a:rPr lang="ko-KR" altLang="en-US" sz="1200" dirty="0">
                <a:solidFill>
                  <a:schemeClr val="bg1"/>
                </a:solidFill>
              </a:rPr>
              <a:t>목록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세부사항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정답유무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회원 포인트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퀴즈 랭킹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4.</a:t>
            </a:r>
            <a:r>
              <a:rPr lang="ko-KR" altLang="en-US" sz="1400" b="1">
                <a:solidFill>
                  <a:schemeClr val="bg1"/>
                </a:solidFill>
              </a:rPr>
              <a:t> 회원 포인트</a:t>
            </a:r>
          </a:p>
        </p:txBody>
      </p:sp>
      <p:sp>
        <p:nvSpPr>
          <p:cNvPr id="7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37"/>
          <p:cNvSpPr/>
          <p:nvPr/>
        </p:nvSpPr>
        <p:spPr>
          <a:xfrm>
            <a:off x="9069512" y="2721205"/>
            <a:ext cx="2720447" cy="228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회원 포인트</a:t>
            </a:r>
          </a:p>
          <a:p>
            <a:pPr>
              <a:lnSpc>
                <a:spcPct val="200000"/>
              </a:lnSpc>
              <a:defRPr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 정답을 맞출 시 포인트가 올라감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포인트의 현황을 보여줌</a:t>
            </a:r>
          </a:p>
        </p:txBody>
      </p:sp>
      <p:sp>
        <p:nvSpPr>
          <p:cNvPr id="11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3677" y="3009841"/>
            <a:ext cx="2673656" cy="4277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7561" y="3665077"/>
            <a:ext cx="2647915" cy="46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5"/>
          <p:cNvSpPr/>
          <p:nvPr/>
        </p:nvSpPr>
        <p:spPr>
          <a:xfrm>
            <a:off x="259893" y="198271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ko-KR" sz="2000" i="1" kern="0" dirty="0">
                <a:solidFill>
                  <a:schemeClr val="bg1"/>
                </a:solidFill>
              </a:rPr>
              <a:t>10조 </a:t>
            </a:r>
            <a:r>
              <a:rPr lang="ko-KR" altLang="en-US" sz="2800" b="1" i="1" kern="0" dirty="0">
                <a:solidFill>
                  <a:schemeClr val="bg1"/>
                </a:solidFill>
              </a:rPr>
              <a:t>김선우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퀴즈게시판 </a:t>
            </a:r>
            <a:r>
              <a:rPr lang="en-US" altLang="ko-KR" sz="1200" dirty="0">
                <a:solidFill>
                  <a:schemeClr val="bg1"/>
                </a:solidFill>
              </a:rPr>
              <a:t>( </a:t>
            </a:r>
            <a:r>
              <a:rPr lang="ko-KR" altLang="en-US" sz="1200" dirty="0">
                <a:solidFill>
                  <a:schemeClr val="bg1"/>
                </a:solidFill>
              </a:rPr>
              <a:t>목록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세부사항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정답유무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회원 포인트 </a:t>
            </a:r>
            <a:r>
              <a:rPr lang="en-US" altLang="ko-KR" sz="1200" dirty="0">
                <a:solidFill>
                  <a:schemeClr val="bg1"/>
                </a:solidFill>
              </a:rPr>
              <a:t>| </a:t>
            </a:r>
            <a:r>
              <a:rPr lang="ko-KR" altLang="en-US" sz="1200" dirty="0">
                <a:solidFill>
                  <a:schemeClr val="bg1"/>
                </a:solidFill>
              </a:rPr>
              <a:t>퀴즈 랭킹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5.</a:t>
            </a:r>
            <a:r>
              <a:rPr lang="ko-KR" altLang="en-US" sz="1400" b="1">
                <a:solidFill>
                  <a:schemeClr val="bg1"/>
                </a:solidFill>
              </a:rPr>
              <a:t> 퀴즈 랭킹</a:t>
            </a:r>
          </a:p>
        </p:txBody>
      </p:sp>
      <p:sp>
        <p:nvSpPr>
          <p:cNvPr id="7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37"/>
          <p:cNvSpPr/>
          <p:nvPr/>
        </p:nvSpPr>
        <p:spPr>
          <a:xfrm>
            <a:off x="9069512" y="2721205"/>
            <a:ext cx="2720447" cy="155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100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퀴즈 랭킹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홈에서 퀴즈 랭킹을 포인트 기준으로 보여줌</a:t>
            </a:r>
          </a:p>
        </p:txBody>
      </p:sp>
      <p:sp>
        <p:nvSpPr>
          <p:cNvPr id="1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919" y="2807423"/>
            <a:ext cx="4438125" cy="2716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741597" y="221777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747248" y="1897150"/>
            <a:ext cx="45719" cy="405158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41962" y="691984"/>
            <a:ext cx="2704818" cy="5572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가입 폼을 통해 사용자에게 회원 정보를 입력 받아 회원 데이터베이스에 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구현 파일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member_form.php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가입 페이지 및 관련 자바스크립트 코드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member_insert.php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정보를 데이터베이스에 저장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member_check_id.php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아이디 중복 체크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member.css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가입 및 회원 정보 수정 페이지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css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4D26A-454A-4FD7-9EB8-8D24E3E0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2" y="2442878"/>
            <a:ext cx="5606385" cy="3116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6CA250-B8B0-47E8-A1CC-9045D657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53" y="3033511"/>
            <a:ext cx="2095356" cy="1615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B16F9A-0F0C-475B-AB7F-D43F5469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53" y="4768863"/>
            <a:ext cx="2095355" cy="1615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C189BC-E05B-47FD-9F69-FC22AE28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52" y="1298159"/>
            <a:ext cx="2095355" cy="16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6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738511" y="221777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747248" y="1897150"/>
            <a:ext cx="45719" cy="405158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41962" y="1585835"/>
            <a:ext cx="2704818" cy="409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데이터베이스에 등록되어 있는 회원 정보를 바탕으로 로그인 폼에 입력된 정보와 비교 후 일치하면 로그인 처리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구현 파일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』</a:t>
            </a:r>
          </a:p>
          <a:p>
            <a:pPr marL="171450" marR="0" lvl="0" indent="-17145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login_form.php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로그인 페이지 및 관련 자바스크립트 코드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login.php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로그인 처리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login.css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로그인 페이지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css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CED06-0F15-42E4-859B-43C798B9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52890"/>
            <a:ext cx="4932133" cy="2786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22ECAB-0B8C-4B62-9941-2A0359AB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08" y="2452890"/>
            <a:ext cx="2918789" cy="894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18493B-146F-484F-8EC5-93B3AC16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908" y="3429000"/>
            <a:ext cx="2937039" cy="894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F6F585-BB64-4273-B6C9-E1749412B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908" y="4405110"/>
            <a:ext cx="2918789" cy="89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05A2BB-1404-45A1-AED5-BA24EFB15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08" y="5379915"/>
            <a:ext cx="2937039" cy="9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역할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및 전체 기능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- 1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64A252-36C7-414F-A291-ACDB627A38C5}"/>
              </a:ext>
            </a:extLst>
          </p:cNvPr>
          <p:cNvSpPr/>
          <p:nvPr/>
        </p:nvSpPr>
        <p:spPr>
          <a:xfrm>
            <a:off x="2627929" y="1418496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63430-AAB8-4A41-BF5C-D4D1BAFE68CB}"/>
              </a:ext>
            </a:extLst>
          </p:cNvPr>
          <p:cNvSpPr/>
          <p:nvPr/>
        </p:nvSpPr>
        <p:spPr>
          <a:xfrm>
            <a:off x="934949" y="1313714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염혜윤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247B5D-2BBB-4025-BE8F-63470B8A3839}"/>
              </a:ext>
            </a:extLst>
          </p:cNvPr>
          <p:cNvSpPr/>
          <p:nvPr/>
        </p:nvSpPr>
        <p:spPr>
          <a:xfrm>
            <a:off x="728298" y="1389663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5A7996-3EB7-48D3-BD57-9DE28250E6EB}"/>
              </a:ext>
            </a:extLst>
          </p:cNvPr>
          <p:cNvSpPr/>
          <p:nvPr/>
        </p:nvSpPr>
        <p:spPr>
          <a:xfrm>
            <a:off x="2627929" y="4575057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84FBF1-E2E9-49E7-9BBA-76106BE838EB}"/>
              </a:ext>
            </a:extLst>
          </p:cNvPr>
          <p:cNvSpPr/>
          <p:nvPr/>
        </p:nvSpPr>
        <p:spPr>
          <a:xfrm>
            <a:off x="934949" y="2902918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김동현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45B56E-854C-407F-8C72-BC9887B97CA3}"/>
              </a:ext>
            </a:extLst>
          </p:cNvPr>
          <p:cNvSpPr/>
          <p:nvPr/>
        </p:nvSpPr>
        <p:spPr>
          <a:xfrm>
            <a:off x="728298" y="2978867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4237AF-FD1C-48BD-A468-BF0F0091DA74}"/>
              </a:ext>
            </a:extLst>
          </p:cNvPr>
          <p:cNvSpPr/>
          <p:nvPr/>
        </p:nvSpPr>
        <p:spPr>
          <a:xfrm>
            <a:off x="2627929" y="2957525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5FFBBF-D0AB-41AE-8533-BEF957146B0F}"/>
              </a:ext>
            </a:extLst>
          </p:cNvPr>
          <p:cNvSpPr/>
          <p:nvPr/>
        </p:nvSpPr>
        <p:spPr>
          <a:xfrm>
            <a:off x="934949" y="4492102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김선우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847216-2715-41F5-ABFB-5547EC97702D}"/>
              </a:ext>
            </a:extLst>
          </p:cNvPr>
          <p:cNvSpPr/>
          <p:nvPr/>
        </p:nvSpPr>
        <p:spPr>
          <a:xfrm>
            <a:off x="728298" y="4568051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4FAEBEF-8F14-405C-86B7-ADF40BC7158F}"/>
              </a:ext>
            </a:extLst>
          </p:cNvPr>
          <p:cNvCxnSpPr/>
          <p:nvPr/>
        </p:nvCxnSpPr>
        <p:spPr>
          <a:xfrm flipH="1">
            <a:off x="3842667" y="1653310"/>
            <a:ext cx="232229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A8317E-9A42-4318-B810-7C1D98F53212}"/>
              </a:ext>
            </a:extLst>
          </p:cNvPr>
          <p:cNvSpPr/>
          <p:nvPr/>
        </p:nvSpPr>
        <p:spPr>
          <a:xfrm>
            <a:off x="3067195" y="1556491"/>
            <a:ext cx="64633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쪽지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6039554-975E-40BB-8C3F-9B6D1DC508A4}"/>
              </a:ext>
            </a:extLst>
          </p:cNvPr>
          <p:cNvCxnSpPr/>
          <p:nvPr/>
        </p:nvCxnSpPr>
        <p:spPr>
          <a:xfrm flipH="1">
            <a:off x="5292288" y="1671694"/>
            <a:ext cx="232229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AA432-3066-47E2-A325-E25F28761446}"/>
              </a:ext>
            </a:extLst>
          </p:cNvPr>
          <p:cNvSpPr/>
          <p:nvPr/>
        </p:nvSpPr>
        <p:spPr>
          <a:xfrm>
            <a:off x="4183243" y="1564602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C41683-0798-488C-BE55-04935522D8C3}"/>
              </a:ext>
            </a:extLst>
          </p:cNvPr>
          <p:cNvCxnSpPr/>
          <p:nvPr/>
        </p:nvCxnSpPr>
        <p:spPr>
          <a:xfrm flipH="1">
            <a:off x="6947519" y="1706856"/>
            <a:ext cx="232229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3D69E4-7F5A-4876-A35E-57EC442F8B6A}"/>
              </a:ext>
            </a:extLst>
          </p:cNvPr>
          <p:cNvSpPr/>
          <p:nvPr/>
        </p:nvSpPr>
        <p:spPr>
          <a:xfrm>
            <a:off x="5651139" y="1599764"/>
            <a:ext cx="133882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D7828F1-D136-4B8B-95CC-8A06A360A32D}"/>
              </a:ext>
            </a:extLst>
          </p:cNvPr>
          <p:cNvCxnSpPr/>
          <p:nvPr/>
        </p:nvCxnSpPr>
        <p:spPr>
          <a:xfrm flipH="1">
            <a:off x="8268395" y="1751595"/>
            <a:ext cx="232229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B1840-13C8-48CC-B4F1-FCF0359822BB}"/>
              </a:ext>
            </a:extLst>
          </p:cNvPr>
          <p:cNvSpPr/>
          <p:nvPr/>
        </p:nvSpPr>
        <p:spPr>
          <a:xfrm>
            <a:off x="7327885" y="1603407"/>
            <a:ext cx="85311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뉴스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F2D147-34B3-4BD7-B1FF-FD0B3436B9C6}"/>
              </a:ext>
            </a:extLst>
          </p:cNvPr>
          <p:cNvSpPr/>
          <p:nvPr/>
        </p:nvSpPr>
        <p:spPr>
          <a:xfrm>
            <a:off x="8602750" y="1638569"/>
            <a:ext cx="118974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 영상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F8C858-2551-4898-99ED-D3CF7755BDB9}"/>
              </a:ext>
            </a:extLst>
          </p:cNvPr>
          <p:cNvSpPr/>
          <p:nvPr/>
        </p:nvSpPr>
        <p:spPr>
          <a:xfrm>
            <a:off x="3144921" y="3138833"/>
            <a:ext cx="49135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자유게시판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목록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보기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삭제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댓글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EA8DC8-11DB-48B0-BF64-4853F9557365}"/>
              </a:ext>
            </a:extLst>
          </p:cNvPr>
          <p:cNvSpPr/>
          <p:nvPr/>
        </p:nvSpPr>
        <p:spPr>
          <a:xfrm>
            <a:off x="3144921" y="4812755"/>
            <a:ext cx="707277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퀴즈게시판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목록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세부사항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정답유무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포인트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퀴즈랭킹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EE31E8-8BDB-4619-93F3-CCD5FD02A42B}"/>
              </a:ext>
            </a:extLst>
          </p:cNvPr>
          <p:cNvCxnSpPr/>
          <p:nvPr/>
        </p:nvCxnSpPr>
        <p:spPr>
          <a:xfrm flipH="1">
            <a:off x="8065545" y="3168411"/>
            <a:ext cx="232229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922830-226D-4038-9513-0F7108071694}"/>
              </a:ext>
            </a:extLst>
          </p:cNvPr>
          <p:cNvSpPr/>
          <p:nvPr/>
        </p:nvSpPr>
        <p:spPr>
          <a:xfrm>
            <a:off x="8297774" y="3138833"/>
            <a:ext cx="18822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떠오르는 게시물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837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741597" y="221777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747248" y="1897150"/>
            <a:ext cx="45719" cy="405158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41962" y="2233103"/>
            <a:ext cx="2704818" cy="2618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로그인 처리할 때 생성한 세션을 삭제함으로써 로그아웃 처리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구현 파일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』</a:t>
            </a: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logout.php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로그아웃 처리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BB6B0-CB2F-454E-B810-6579B70D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771775"/>
            <a:ext cx="5295900" cy="657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564E11-2331-4CDB-AD80-D26F078F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3" y="3684397"/>
            <a:ext cx="49720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8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741597" y="221777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747248" y="1897150"/>
            <a:ext cx="45719" cy="405158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41962" y="846094"/>
            <a:ext cx="2704818" cy="520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데이터베이스에 저장되어 있는 회원 정보를 불러와 사용자가 정보를 수정하면 이를 다시 데이터베이스에 업데이트함으로써 회원 정보를 수정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구현 파일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』</a:t>
            </a: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member_modify_form.php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정보 수정 페이지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member_modify.js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회원 정보 수정 페이지 관련 자바스크립트 코드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member_modify.php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데이터베이스의 회원 정보 수정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E8801-D6B0-4DA7-8A3C-7B0A36B9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00612"/>
            <a:ext cx="6412479" cy="3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7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9CC4095-15A5-432B-AC8C-BE9E4180E8B9}"/>
              </a:ext>
            </a:extLst>
          </p:cNvPr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95DC9-D7E5-4EC8-BA6E-67A5AC2A0F42}"/>
              </a:ext>
            </a:extLst>
          </p:cNvPr>
          <p:cNvSpPr/>
          <p:nvPr/>
        </p:nvSpPr>
        <p:spPr>
          <a:xfrm>
            <a:off x="445220" y="1523265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 모드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089398-BA20-43B6-8E93-D7FD18458ED7}"/>
              </a:ext>
            </a:extLst>
          </p:cNvPr>
          <p:cNvSpPr/>
          <p:nvPr/>
        </p:nvSpPr>
        <p:spPr>
          <a:xfrm>
            <a:off x="8741597" y="2217772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52E195-6586-44EC-9FAC-40A388C427B6}"/>
              </a:ext>
            </a:extLst>
          </p:cNvPr>
          <p:cNvSpPr/>
          <p:nvPr/>
        </p:nvSpPr>
        <p:spPr>
          <a:xfrm rot="10800000">
            <a:off x="8747248" y="1897150"/>
            <a:ext cx="45719" cy="405158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59130-6969-4F4B-85FE-7B425C043C1A}"/>
              </a:ext>
            </a:extLst>
          </p:cNvPr>
          <p:cNvSpPr/>
          <p:nvPr/>
        </p:nvSpPr>
        <p:spPr>
          <a:xfrm>
            <a:off x="9041962" y="496778"/>
            <a:ext cx="2704818" cy="594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레벨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1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의 계정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가 회원 관리 및 게시판 관리를 할 수 있는 페이지 구현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구현 파일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』</a:t>
            </a: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admin.php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 모드 페이지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admin_member_update.php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 모드에서 회원 정보 수정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admin_member_delete.php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 모드에서 회원 삭제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admin_board_delete.php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 모드에서 게시글 삭제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- admin.css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관리자 모드 페이지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css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33B88-5701-492C-B236-F907EF44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3" y="2418606"/>
            <a:ext cx="4853989" cy="530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64203A-BC2E-43CF-8A91-44B348D8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3" y="3188238"/>
            <a:ext cx="4265250" cy="3250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F3B8C0-8B52-4001-8860-782A52D6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46" y="3188238"/>
            <a:ext cx="3963954" cy="19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3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( 로고 | 메뉴 | header | footer | 메인 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1.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홈페이지 디자인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메인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1915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메인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메인 디자인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대표색 설정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섹션 나눔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381" y="2522395"/>
            <a:ext cx="7038491" cy="381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( 로고 | 메뉴 | header | footer | 메인 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홈페이지 디자인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로고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header)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228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로고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header)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로고 제작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header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에 있는 로고를 누르면 메인 화면으로 가게 설정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14880" t="9970" r="24110" b="77160"/>
          <a:stretch>
            <a:fillRect/>
          </a:stretch>
        </p:blipFill>
        <p:spPr>
          <a:xfrm>
            <a:off x="160321" y="4712034"/>
            <a:ext cx="7580953" cy="86670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6162" y="2561848"/>
            <a:ext cx="3468608" cy="1734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( 로고 | 메뉴 | header | footer | 메인 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3.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홈페이지 디자인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메뉴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155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메뉴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메뉴 제작과 디자인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4490" t="4970" r="31630" b="31680"/>
          <a:stretch>
            <a:fillRect/>
          </a:stretch>
        </p:blipFill>
        <p:spPr>
          <a:xfrm>
            <a:off x="2348896" y="2285819"/>
            <a:ext cx="1889256" cy="4275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( 로고 | 메뉴 | header | footer | 메인 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4.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홈페이지 디자인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(footer)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228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(footer)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footer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제작과 디자인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링크를 누르면 경상대 컴퓨터과학과 홈페이지로 가게 설정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t="84540" r="59640"/>
          <a:stretch>
            <a:fillRect/>
          </a:stretch>
        </p:blipFill>
        <p:spPr>
          <a:xfrm>
            <a:off x="0" y="3296970"/>
            <a:ext cx="8284386" cy="171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20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( 로고 | 메뉴 | header | footer | 메인 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41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5.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캘린더 일정 기록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7" y="2217771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228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%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자바스크립트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날짜별로 자신의 일정을 등록하고 지울 수 있음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l="21270" t="20710" r="33960" b="23710"/>
          <a:stretch>
            <a:fillRect/>
          </a:stretch>
        </p:blipFill>
        <p:spPr>
          <a:xfrm>
            <a:off x="999651" y="2437520"/>
            <a:ext cx="5458486" cy="3671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이채연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실시간 채팅 </a:t>
            </a:r>
            <a:r>
              <a:rPr lang="en-US" altLang="ko-KR" sz="1200" kern="0" dirty="0">
                <a:solidFill>
                  <a:prstClr val="white"/>
                </a:solidFill>
              </a:rPr>
              <a:t>&amp; </a:t>
            </a:r>
            <a:r>
              <a:rPr lang="ko-KR" altLang="en-US" sz="1200" kern="0" dirty="0">
                <a:solidFill>
                  <a:prstClr val="white"/>
                </a:solidFill>
              </a:rPr>
              <a:t>회원간 귓속말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상담원 연결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전자칠판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로딩화면 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ko-KR" altLang="en-US" sz="1400" b="1" dirty="0">
                <a:solidFill>
                  <a:schemeClr val="bg1"/>
                </a:solidFill>
              </a:rPr>
              <a:t>실사간 채팅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회원간 귓속말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H="1">
            <a:off x="8967624" y="2217770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151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실시간 채팅 구현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Node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r>
              <a:rPr lang="en-US" altLang="ko-KR" sz="1200" b="1" dirty="0" err="1">
                <a:solidFill>
                  <a:prstClr val="white"/>
                </a:solidFill>
              </a:rPr>
              <a:t>js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</a:rPr>
              <a:t>socket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</a:rPr>
              <a:t>io</a:t>
            </a:r>
            <a:r>
              <a:rPr lang="ko-KR" altLang="en-US" sz="1200" b="1" dirty="0">
                <a:solidFill>
                  <a:prstClr val="white"/>
                </a:solidFill>
              </a:rPr>
              <a:t>로 구현 </a:t>
            </a: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귓속말 구현 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A5F5B9-2182-4AEE-8FA6-88E1616B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2" y="2427734"/>
            <a:ext cx="6329724" cy="1950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71A91-ADD5-408E-AC55-3EEBB636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0" y="4531822"/>
            <a:ext cx="5978604" cy="195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6D1D5-F9DA-4318-A155-23DBD4CB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984" y="3225521"/>
            <a:ext cx="4755755" cy="18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63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AB6024-3F63-4B72-A852-E630870F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610" y="2317686"/>
            <a:ext cx="3190688" cy="443632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이채연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실시간 채팅 </a:t>
            </a:r>
            <a:r>
              <a:rPr lang="en-US" altLang="ko-KR" sz="1200" kern="0" dirty="0">
                <a:solidFill>
                  <a:prstClr val="white"/>
                </a:solidFill>
              </a:rPr>
              <a:t>&amp; </a:t>
            </a:r>
            <a:r>
              <a:rPr lang="ko-KR" altLang="en-US" sz="1200" kern="0" dirty="0">
                <a:solidFill>
                  <a:prstClr val="white"/>
                </a:solidFill>
              </a:rPr>
              <a:t>회원간 귓속말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상담원 연결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전자칠판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로딩화면 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</a:rPr>
              <a:t>상담원 연결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H="1">
            <a:off x="8967624" y="2217770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상담원 연결 기능 구현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간단하게 </a:t>
            </a:r>
            <a:r>
              <a:rPr lang="en-US" altLang="ko-KR" sz="1200" b="1" dirty="0">
                <a:solidFill>
                  <a:prstClr val="white"/>
                </a:solidFill>
              </a:rPr>
              <a:t>Tawk.to</a:t>
            </a:r>
            <a:r>
              <a:rPr lang="ko-KR" altLang="en-US" sz="1200" b="1" dirty="0">
                <a:solidFill>
                  <a:prstClr val="white"/>
                </a:solidFill>
              </a:rPr>
              <a:t>를 사용하여 구현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상담원이 </a:t>
            </a:r>
            <a:r>
              <a:rPr lang="ko-KR" altLang="en-US" sz="1200" b="1" dirty="0" err="1">
                <a:solidFill>
                  <a:prstClr val="white"/>
                </a:solidFill>
              </a:rPr>
              <a:t>연결되어있으면</a:t>
            </a:r>
            <a:r>
              <a:rPr lang="ko-KR" altLang="en-US" sz="1200" b="1" dirty="0">
                <a:solidFill>
                  <a:prstClr val="white"/>
                </a:solidFill>
              </a:rPr>
              <a:t> 쉽게 연결을 </a:t>
            </a:r>
            <a:r>
              <a:rPr lang="ko-KR" altLang="en-US" sz="1200" b="1" dirty="0" err="1">
                <a:solidFill>
                  <a:prstClr val="white"/>
                </a:solidFill>
              </a:rPr>
              <a:t>받을수있음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8142A-98B5-4714-807B-7F28ECD5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2" y="2217770"/>
            <a:ext cx="2598645" cy="45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8778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역할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및 전체 기능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- 2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64A252-36C7-414F-A291-ACDB627A38C5}"/>
              </a:ext>
            </a:extLst>
          </p:cNvPr>
          <p:cNvSpPr/>
          <p:nvPr/>
        </p:nvSpPr>
        <p:spPr>
          <a:xfrm>
            <a:off x="2644042" y="2909167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63430-AAB8-4A41-BF5C-D4D1BAFE68CB}"/>
              </a:ext>
            </a:extLst>
          </p:cNvPr>
          <p:cNvSpPr/>
          <p:nvPr/>
        </p:nvSpPr>
        <p:spPr>
          <a:xfrm>
            <a:off x="934949" y="1313714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박미성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247B5D-2BBB-4025-BE8F-63470B8A3839}"/>
              </a:ext>
            </a:extLst>
          </p:cNvPr>
          <p:cNvSpPr/>
          <p:nvPr/>
        </p:nvSpPr>
        <p:spPr>
          <a:xfrm>
            <a:off x="728298" y="1389663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5A7996-3EB7-48D3-BD57-9DE28250E6EB}"/>
              </a:ext>
            </a:extLst>
          </p:cNvPr>
          <p:cNvSpPr/>
          <p:nvPr/>
        </p:nvSpPr>
        <p:spPr>
          <a:xfrm>
            <a:off x="2644042" y="4649485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84FBF1-E2E9-49E7-9BBA-76106BE838EB}"/>
              </a:ext>
            </a:extLst>
          </p:cNvPr>
          <p:cNvSpPr/>
          <p:nvPr/>
        </p:nvSpPr>
        <p:spPr>
          <a:xfrm>
            <a:off x="934949" y="2902918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정수진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45B56E-854C-407F-8C72-BC9887B97CA3}"/>
              </a:ext>
            </a:extLst>
          </p:cNvPr>
          <p:cNvSpPr/>
          <p:nvPr/>
        </p:nvSpPr>
        <p:spPr>
          <a:xfrm>
            <a:off x="728298" y="2978867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4237AF-FD1C-48BD-A468-BF0F0091DA74}"/>
              </a:ext>
            </a:extLst>
          </p:cNvPr>
          <p:cNvSpPr/>
          <p:nvPr/>
        </p:nvSpPr>
        <p:spPr>
          <a:xfrm>
            <a:off x="2644042" y="1447034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5FFBBF-D0AB-41AE-8533-BEF957146B0F}"/>
              </a:ext>
            </a:extLst>
          </p:cNvPr>
          <p:cNvSpPr/>
          <p:nvPr/>
        </p:nvSpPr>
        <p:spPr>
          <a:xfrm>
            <a:off x="934949" y="4492102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이채연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847216-2715-41F5-ABFB-5547EC97702D}"/>
              </a:ext>
            </a:extLst>
          </p:cNvPr>
          <p:cNvSpPr/>
          <p:nvPr/>
        </p:nvSpPr>
        <p:spPr>
          <a:xfrm>
            <a:off x="728298" y="4568051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A8317E-9A42-4318-B810-7C1D98F53212}"/>
              </a:ext>
            </a:extLst>
          </p:cNvPr>
          <p:cNvSpPr/>
          <p:nvPr/>
        </p:nvSpPr>
        <p:spPr>
          <a:xfrm>
            <a:off x="2859045" y="1389814"/>
            <a:ext cx="127965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로그아웃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6039554-975E-40BB-8C3F-9B6D1DC508A4}"/>
              </a:ext>
            </a:extLst>
          </p:cNvPr>
          <p:cNvCxnSpPr>
            <a:cxnSpLocks/>
          </p:cNvCxnSpPr>
          <p:nvPr/>
        </p:nvCxnSpPr>
        <p:spPr>
          <a:xfrm flipH="1">
            <a:off x="4343914" y="1641004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C41683-0798-488C-BE55-04935522D8C3}"/>
              </a:ext>
            </a:extLst>
          </p:cNvPr>
          <p:cNvCxnSpPr>
            <a:cxnSpLocks/>
          </p:cNvCxnSpPr>
          <p:nvPr/>
        </p:nvCxnSpPr>
        <p:spPr>
          <a:xfrm flipH="1">
            <a:off x="7231092" y="1631482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3D69E4-7F5A-4876-A35E-57EC442F8B6A}"/>
              </a:ext>
            </a:extLst>
          </p:cNvPr>
          <p:cNvSpPr/>
          <p:nvPr/>
        </p:nvSpPr>
        <p:spPr>
          <a:xfrm>
            <a:off x="4960909" y="1412742"/>
            <a:ext cx="201503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가입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정보 수정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B1840-13C8-48CC-B4F1-FCF0359822BB}"/>
              </a:ext>
            </a:extLst>
          </p:cNvPr>
          <p:cNvSpPr/>
          <p:nvPr/>
        </p:nvSpPr>
        <p:spPr>
          <a:xfrm>
            <a:off x="7718470" y="1421558"/>
            <a:ext cx="3315289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관리자모드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수정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삭제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게시물 삭제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F8C858-2551-4898-99ED-D3CF7755BDB9}"/>
              </a:ext>
            </a:extLst>
          </p:cNvPr>
          <p:cNvSpPr/>
          <p:nvPr/>
        </p:nvSpPr>
        <p:spPr>
          <a:xfrm>
            <a:off x="2950924" y="3138833"/>
            <a:ext cx="604582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홈페이지 디자인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 header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footer |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메인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78CD08A-2380-4708-A0A0-A7B7CC0ABD97}"/>
              </a:ext>
            </a:extLst>
          </p:cNvPr>
          <p:cNvCxnSpPr>
            <a:cxnSpLocks/>
          </p:cNvCxnSpPr>
          <p:nvPr/>
        </p:nvCxnSpPr>
        <p:spPr>
          <a:xfrm flipH="1">
            <a:off x="9127232" y="3155483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ADD63A-1419-476F-9FFE-45D2D04A8AF1}"/>
              </a:ext>
            </a:extLst>
          </p:cNvPr>
          <p:cNvSpPr/>
          <p:nvPr/>
        </p:nvSpPr>
        <p:spPr>
          <a:xfrm>
            <a:off x="9503707" y="2913551"/>
            <a:ext cx="142484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캘린더 일정 기록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1AA3CE-6C8E-4F07-95ED-5B6EF2F61FCD}"/>
              </a:ext>
            </a:extLst>
          </p:cNvPr>
          <p:cNvSpPr/>
          <p:nvPr/>
        </p:nvSpPr>
        <p:spPr>
          <a:xfrm>
            <a:off x="2927486" y="4900226"/>
            <a:ext cx="34115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실시간 채팅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회원 간 귓속말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0F653F-8ADD-4540-9B33-C4385450459E}"/>
              </a:ext>
            </a:extLst>
          </p:cNvPr>
          <p:cNvCxnSpPr>
            <a:cxnSpLocks/>
          </p:cNvCxnSpPr>
          <p:nvPr/>
        </p:nvCxnSpPr>
        <p:spPr>
          <a:xfrm flipH="1">
            <a:off x="6329207" y="4930485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494A9D-CBFA-46ED-A1C7-2F520711FEF2}"/>
              </a:ext>
            </a:extLst>
          </p:cNvPr>
          <p:cNvSpPr/>
          <p:nvPr/>
        </p:nvSpPr>
        <p:spPr>
          <a:xfrm>
            <a:off x="9687168" y="4933181"/>
            <a:ext cx="18719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전자 칠판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D9FF03-1E72-4034-889D-353B4AB5BACC}"/>
              </a:ext>
            </a:extLst>
          </p:cNvPr>
          <p:cNvSpPr/>
          <p:nvPr/>
        </p:nvSpPr>
        <p:spPr>
          <a:xfrm>
            <a:off x="6479661" y="4933181"/>
            <a:ext cx="18719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상담원 연결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E60073-DBE0-4ED4-B21F-C3EAE1122700}"/>
              </a:ext>
            </a:extLst>
          </p:cNvPr>
          <p:cNvSpPr/>
          <p:nvPr/>
        </p:nvSpPr>
        <p:spPr>
          <a:xfrm>
            <a:off x="8129201" y="4924318"/>
            <a:ext cx="18719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로딩화면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884EE1-C4D6-4E4D-BC92-853716F3D167}"/>
              </a:ext>
            </a:extLst>
          </p:cNvPr>
          <p:cNvCxnSpPr>
            <a:cxnSpLocks/>
          </p:cNvCxnSpPr>
          <p:nvPr/>
        </p:nvCxnSpPr>
        <p:spPr>
          <a:xfrm flipH="1">
            <a:off x="8129378" y="4946393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D719965-21ED-4EB5-B9E1-551302430CB1}"/>
              </a:ext>
            </a:extLst>
          </p:cNvPr>
          <p:cNvCxnSpPr>
            <a:cxnSpLocks/>
          </p:cNvCxnSpPr>
          <p:nvPr/>
        </p:nvCxnSpPr>
        <p:spPr>
          <a:xfrm flipH="1">
            <a:off x="9722183" y="4985457"/>
            <a:ext cx="232229" cy="4499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2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이채연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실시간 채팅 </a:t>
            </a:r>
            <a:r>
              <a:rPr lang="en-US" altLang="ko-KR" sz="1200" kern="0" dirty="0">
                <a:solidFill>
                  <a:prstClr val="white"/>
                </a:solidFill>
              </a:rPr>
              <a:t>&amp; </a:t>
            </a:r>
            <a:r>
              <a:rPr lang="ko-KR" altLang="en-US" sz="1200" kern="0" dirty="0">
                <a:solidFill>
                  <a:prstClr val="white"/>
                </a:solidFill>
              </a:rPr>
              <a:t>회원간 귓속말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상담원 연결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전자칠판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로딩화면 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로딩화면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>
            <a:off x="8921905" y="2217768"/>
            <a:ext cx="45719" cy="35999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188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100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로딩화면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en-US" altLang="ko-KR" sz="1200" b="1" dirty="0" err="1">
                <a:solidFill>
                  <a:prstClr val="white"/>
                </a:solidFill>
              </a:rPr>
              <a:t>jquery</a:t>
            </a:r>
            <a:r>
              <a:rPr lang="ko-KR" altLang="en-US" sz="1200" b="1" dirty="0">
                <a:solidFill>
                  <a:prstClr val="white"/>
                </a:solidFill>
              </a:rPr>
              <a:t>를 통해서 로딩화면을 구현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로딩이 끝나면 사라지게 만들었습니다</a:t>
            </a:r>
            <a:r>
              <a:rPr lang="en-US" altLang="ko-KR" sz="1200" b="1" dirty="0">
                <a:solidFill>
                  <a:prstClr val="white"/>
                </a:solidFill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56E4B6-FD1F-42AD-8B5B-066A0F7B9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86" r="3298" b="5252"/>
          <a:stretch/>
        </p:blipFill>
        <p:spPr>
          <a:xfrm>
            <a:off x="789710" y="2448517"/>
            <a:ext cx="73536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35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9893" y="198272"/>
            <a:ext cx="5518159" cy="99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10</a:t>
            </a:r>
            <a:r>
              <a:rPr lang="ko-KR" altLang="en-US" sz="2000" i="1" kern="0" dirty="0">
                <a:solidFill>
                  <a:prstClr val="white"/>
                </a:solidFill>
              </a:rPr>
              <a:t>조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이채연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실시간 채팅 </a:t>
            </a:r>
            <a:r>
              <a:rPr lang="en-US" altLang="ko-KR" sz="1200" kern="0" dirty="0">
                <a:solidFill>
                  <a:prstClr val="white"/>
                </a:solidFill>
              </a:rPr>
              <a:t>&amp; </a:t>
            </a:r>
            <a:r>
              <a:rPr lang="ko-KR" altLang="en-US" sz="1200" kern="0" dirty="0">
                <a:solidFill>
                  <a:prstClr val="white"/>
                </a:solidFill>
              </a:rPr>
              <a:t>회원간 귓속말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상담원 연결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전자칠판 </a:t>
            </a:r>
            <a:r>
              <a:rPr lang="en-US" altLang="ko-KR" sz="1200" kern="0" dirty="0">
                <a:solidFill>
                  <a:prstClr val="white"/>
                </a:solidFill>
              </a:rPr>
              <a:t>| </a:t>
            </a:r>
            <a:r>
              <a:rPr lang="ko-KR" altLang="en-US" sz="1200" kern="0" dirty="0">
                <a:solidFill>
                  <a:prstClr val="white"/>
                </a:solidFill>
              </a:rPr>
              <a:t>로딩화면 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위쪽 모서리 23"/>
          <p:cNvSpPr/>
          <p:nvPr/>
        </p:nvSpPr>
        <p:spPr>
          <a:xfrm rot="5400000">
            <a:off x="2244837" y="-68678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8572" y="1528904"/>
            <a:ext cx="374872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</a:rPr>
              <a:t>전자칠판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941527" y="221777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H="1">
            <a:off x="8967624" y="3713017"/>
            <a:ext cx="45719" cy="210475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69512" y="2721205"/>
            <a:ext cx="2720447" cy="2249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white"/>
                </a:solidFill>
              </a:rPr>
              <a:t>50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전자칠판 구현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전자칠판을 통해서 채팅보다 보다 </a:t>
            </a:r>
            <a:r>
              <a:rPr lang="ko-KR" altLang="en-US" sz="1200" b="1">
                <a:solidFill>
                  <a:prstClr val="white"/>
                </a:solidFill>
              </a:rPr>
              <a:t>편리하게 구현</a:t>
            </a:r>
            <a:endParaRPr lang="ko-KR" altLang="en-US" sz="1200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- </a:t>
            </a:r>
            <a:r>
              <a:rPr lang="ko-KR" altLang="en-US" sz="1200" b="1" dirty="0">
                <a:solidFill>
                  <a:prstClr val="white"/>
                </a:solidFill>
              </a:rPr>
              <a:t>동시에 연결은 구현에 실패하여 그림판으로 노선을 변경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5A714-2F24-4983-BB84-8679AB34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90" y="2448517"/>
            <a:ext cx="2696216" cy="3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617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584BE12C-F652-4DFB-ADB1-2D2935140FC0}"/>
              </a:ext>
            </a:extLst>
          </p:cNvPr>
          <p:cNvSpPr/>
          <p:nvPr/>
        </p:nvSpPr>
        <p:spPr>
          <a:xfrm rot="5400000">
            <a:off x="3001091" y="-454770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개발 환경 및 언어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69743C42-C109-41A4-BBDA-43C7BC6778F2}"/>
              </a:ext>
            </a:extLst>
          </p:cNvPr>
          <p:cNvSpPr/>
          <p:nvPr/>
        </p:nvSpPr>
        <p:spPr>
          <a:xfrm rot="5400000">
            <a:off x="6115692" y="1111552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A73B73-2406-45AC-8CA4-3A643F3F6C7F}"/>
              </a:ext>
            </a:extLst>
          </p:cNvPr>
          <p:cNvSpPr/>
          <p:nvPr/>
        </p:nvSpPr>
        <p:spPr>
          <a:xfrm>
            <a:off x="1359180" y="1693485"/>
            <a:ext cx="37487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 사이드 언어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PHP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48FDF-6BC8-435A-9854-FEA67E815892}"/>
              </a:ext>
            </a:extLst>
          </p:cNvPr>
          <p:cNvSpPr/>
          <p:nvPr/>
        </p:nvSpPr>
        <p:spPr>
          <a:xfrm>
            <a:off x="4452811" y="3252690"/>
            <a:ext cx="37487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2.  DB – mysql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089AF907-FC04-4CC9-9BB0-55460A99596A}"/>
              </a:ext>
            </a:extLst>
          </p:cNvPr>
          <p:cNvSpPr/>
          <p:nvPr/>
        </p:nvSpPr>
        <p:spPr>
          <a:xfrm rot="5400000">
            <a:off x="7890591" y="2677873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C68781-0AB3-4893-A6DE-61A237212710}"/>
              </a:ext>
            </a:extLst>
          </p:cNvPr>
          <p:cNvSpPr/>
          <p:nvPr/>
        </p:nvSpPr>
        <p:spPr>
          <a:xfrm>
            <a:off x="6248680" y="4826128"/>
            <a:ext cx="37487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AWS CentOS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리눅스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3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57177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개발 커뮤니케이션 방법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246708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64A252-36C7-414F-A291-ACDB627A38C5}"/>
              </a:ext>
            </a:extLst>
          </p:cNvPr>
          <p:cNvSpPr/>
          <p:nvPr/>
        </p:nvSpPr>
        <p:spPr>
          <a:xfrm>
            <a:off x="22859" y="933046"/>
            <a:ext cx="12169141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매주 일요일 오후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시 디스코드 회의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카카오톡 팀 채팅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FTP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서버에 각자 기능별로 폴더 만들어서 작업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3A7EF6-EF9B-40DC-B283-9F72D6CF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90" y="1973154"/>
            <a:ext cx="2519232" cy="44706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A67AC4-534E-4E09-A1B7-54B875B3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89" y="1973154"/>
            <a:ext cx="2519232" cy="4470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19355F-5453-4065-AA0B-D4080245F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96" y="1973154"/>
            <a:ext cx="2615513" cy="4479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8B8BE5-2595-4039-97A3-13A7ADC0E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530" y="1973155"/>
            <a:ext cx="2447121" cy="4479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08DF64-52E8-40D4-95FA-99C11BCD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97" y="1981519"/>
            <a:ext cx="2519232" cy="44706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95FFF3-C239-475C-BA04-F06058F91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204" y="1981519"/>
            <a:ext cx="2615513" cy="44790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2B8111-A085-4017-B09D-6801A5536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338" y="1981520"/>
            <a:ext cx="2447121" cy="44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57177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개발 커뮤니케이션 방법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246708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64A252-36C7-414F-A291-ACDB627A38C5}"/>
              </a:ext>
            </a:extLst>
          </p:cNvPr>
          <p:cNvSpPr/>
          <p:nvPr/>
        </p:nvSpPr>
        <p:spPr>
          <a:xfrm>
            <a:off x="22859" y="933046"/>
            <a:ext cx="12169141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매주 일요일 오후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시 디스코드 회의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카카오톡 팀 채팅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FTP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서버에 각자 기능별로 폴더 만들어서 작업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562BB-EB0D-4C48-9C69-1D45BEF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44" y="2106718"/>
            <a:ext cx="9303112" cy="43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57177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팀워크 </a:t>
            </a:r>
            <a:r>
              <a:rPr lang="en-US" altLang="ko-KR" sz="2800" b="1" i="1" kern="0" dirty="0">
                <a:solidFill>
                  <a:prstClr val="white"/>
                </a:solidFill>
                <a:latin typeface="맑은 고딕" panose="20000000000000000000"/>
                <a:ea typeface="맑은 고딕" panose="020B0503020000020004" pitchFamily="50" charset="-127"/>
              </a:rPr>
              <a:t>| </a:t>
            </a:r>
            <a:r>
              <a:rPr lang="ko-KR" altLang="en-US" sz="2800" b="1" i="1" kern="0" dirty="0">
                <a:solidFill>
                  <a:prstClr val="white"/>
                </a:solidFill>
                <a:latin typeface="맑은 고딕" panose="20000000000000000000"/>
                <a:ea typeface="맑은 고딕" panose="020B0503020000020004" pitchFamily="50" charset="-127"/>
              </a:rPr>
              <a:t>창의성 </a:t>
            </a:r>
            <a:r>
              <a:rPr lang="en-US" altLang="ko-KR" sz="2800" b="1" i="1" kern="0" dirty="0">
                <a:solidFill>
                  <a:prstClr val="white"/>
                </a:solidFill>
                <a:latin typeface="맑은 고딕" panose="20000000000000000000"/>
                <a:ea typeface="맑은 고딕" panose="020B0503020000020004" pitchFamily="50" charset="-127"/>
              </a:rPr>
              <a:t>/ </a:t>
            </a:r>
            <a:r>
              <a:rPr lang="ko-KR" altLang="en-US" sz="2800" b="1" i="1" kern="0" dirty="0">
                <a:solidFill>
                  <a:prstClr val="white"/>
                </a:solidFill>
                <a:latin typeface="맑은 고딕" panose="20000000000000000000"/>
                <a:ea typeface="맑은 고딕" panose="020B0503020000020004" pitchFamily="50" charset="-127"/>
              </a:rPr>
              <a:t>실용성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246708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BA1909-DC72-4D89-9C03-AD65CA7FECD9}"/>
              </a:ext>
            </a:extLst>
          </p:cNvPr>
          <p:cNvSpPr/>
          <p:nvPr/>
        </p:nvSpPr>
        <p:spPr>
          <a:xfrm>
            <a:off x="2698649" y="1313714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매주 일요일 오후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시 디스코드 팀 회의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카카오톡 팀 단체톡방</a:t>
            </a:r>
            <a:endParaRPr lang="en-US" altLang="ko-KR" sz="1200" dirty="0">
              <a:solidFill>
                <a:schemeClr val="bg1"/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중간발표 대면 회의 </a:t>
            </a:r>
            <a:endParaRPr lang="en-US" altLang="ko-KR" sz="1200" dirty="0">
              <a:solidFill>
                <a:schemeClr val="bg1"/>
              </a:solidFill>
              <a:latin typeface="맑은 고딕" panose="20000000000000000000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BF78F0-1487-4399-A4FE-C94AF6372DE2}"/>
              </a:ext>
            </a:extLst>
          </p:cNvPr>
          <p:cNvSpPr/>
          <p:nvPr/>
        </p:nvSpPr>
        <p:spPr>
          <a:xfrm>
            <a:off x="934949" y="1313714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i="1" kern="0" dirty="0">
                <a:solidFill>
                  <a:prstClr val="white"/>
                </a:solidFill>
                <a:latin typeface="맑은 고딕" panose="20000000000000000000"/>
                <a:ea typeface="맑은 고딕" panose="020B0503020000020004" pitchFamily="50" charset="-127"/>
              </a:rPr>
              <a:t>팀워크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B12650-7352-46B7-8735-52216E271DBD}"/>
              </a:ext>
            </a:extLst>
          </p:cNvPr>
          <p:cNvSpPr/>
          <p:nvPr/>
        </p:nvSpPr>
        <p:spPr>
          <a:xfrm>
            <a:off x="728298" y="1389663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1C71C-12A7-4870-A771-0A190A5A04F2}"/>
              </a:ext>
            </a:extLst>
          </p:cNvPr>
          <p:cNvSpPr/>
          <p:nvPr/>
        </p:nvSpPr>
        <p:spPr>
          <a:xfrm>
            <a:off x="2744368" y="3099705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채용공고 및 전공 지식을 함께 습득할 수 있는 전공 특성화 커뮤니케이션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FFAED3-0989-41D9-9E14-C98D6620CE4F}"/>
              </a:ext>
            </a:extLst>
          </p:cNvPr>
          <p:cNvSpPr/>
          <p:nvPr/>
        </p:nvSpPr>
        <p:spPr>
          <a:xfrm>
            <a:off x="980668" y="3099705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창의성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264081-76D2-4A85-B01A-71573B6538EC}"/>
              </a:ext>
            </a:extLst>
          </p:cNvPr>
          <p:cNvSpPr/>
          <p:nvPr/>
        </p:nvSpPr>
        <p:spPr>
          <a:xfrm>
            <a:off x="774017" y="3175654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BA6550-7B9A-4688-9123-68ECAB0EE43E}"/>
              </a:ext>
            </a:extLst>
          </p:cNvPr>
          <p:cNvSpPr/>
          <p:nvPr/>
        </p:nvSpPr>
        <p:spPr>
          <a:xfrm>
            <a:off x="2698649" y="4885696"/>
            <a:ext cx="8629122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취업 공고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자격증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전공 영상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 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IT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뉴스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퀴즈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각종 커뮤니티 기능 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게시판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쪽지 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실시간 채팅 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) ,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회원가입 등 </a:t>
            </a:r>
            <a:endParaRPr lang="en-US" altLang="ko-KR" sz="1200" dirty="0">
              <a:solidFill>
                <a:schemeClr val="bg1"/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웹사이트의 목적에 맞는 대부분의 기능이 구현됨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- AWS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리눅스 서버에 올려서 작업 </a:t>
            </a:r>
            <a:r>
              <a:rPr lang="en-US" altLang="ko-KR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-&gt; </a:t>
            </a:r>
            <a:r>
              <a:rPr lang="ko-KR" altLang="en-US" sz="120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웹서버가 구축되어 </a:t>
            </a:r>
            <a:r>
              <a:rPr lang="ko-KR" altLang="en-US" sz="1200" dirty="0">
                <a:solidFill>
                  <a:schemeClr val="bg1"/>
                </a:solidFill>
                <a:latin typeface="맑은 고딕" panose="20000000000000000000"/>
                <a:ea typeface="맑은 고딕" panose="020B0503020000020004" pitchFamily="50" charset="-127"/>
              </a:rPr>
              <a:t>있다면 언제든 누구나 이용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20CA3C-8A4C-4A6D-97F6-EC77CA88073A}"/>
              </a:ext>
            </a:extLst>
          </p:cNvPr>
          <p:cNvSpPr/>
          <p:nvPr/>
        </p:nvSpPr>
        <p:spPr>
          <a:xfrm>
            <a:off x="934949" y="4885696"/>
            <a:ext cx="1602768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실용성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BD9FE5-4363-4EF1-BF1A-AE47B5ABD1F6}"/>
              </a:ext>
            </a:extLst>
          </p:cNvPr>
          <p:cNvSpPr/>
          <p:nvPr/>
        </p:nvSpPr>
        <p:spPr>
          <a:xfrm>
            <a:off x="728298" y="4961645"/>
            <a:ext cx="45719" cy="82903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60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Comnet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주차 별 진행상황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– 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3C298DC-4608-4B0B-95F9-DC28C8D9F969}"/>
              </a:ext>
            </a:extLst>
          </p:cNvPr>
          <p:cNvGraphicFramePr>
            <a:graphicFrameLocks noGrp="1"/>
          </p:cNvGraphicFramePr>
          <p:nvPr/>
        </p:nvGraphicFramePr>
        <p:xfrm>
          <a:off x="489818" y="1266633"/>
          <a:ext cx="11212364" cy="49595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02387">
                  <a:extLst>
                    <a:ext uri="{9D8B030D-6E8A-4147-A177-3AD203B41FA5}">
                      <a16:colId xmlns:a16="http://schemas.microsoft.com/office/drawing/2014/main" val="15956006"/>
                    </a:ext>
                  </a:extLst>
                </a:gridCol>
                <a:gridCol w="5609977">
                  <a:extLst>
                    <a:ext uri="{9D8B030D-6E8A-4147-A177-3AD203B41FA5}">
                      <a16:colId xmlns:a16="http://schemas.microsoft.com/office/drawing/2014/main" val="303139373"/>
                    </a:ext>
                  </a:extLst>
                </a:gridCol>
              </a:tblGrid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E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656"/>
                  </a:ext>
                </a:extLst>
              </a:tr>
              <a:tr h="1832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~27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( 1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rtl="0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주제선정</a:t>
                      </a:r>
                    </a:p>
                    <a:p>
                      <a:pPr marL="285750" indent="-285750" algn="l" rtl="0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역할선정</a:t>
                      </a:r>
                      <a:endParaRPr lang="en-US" altLang="ko-KR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rtl="0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언어 선정</a:t>
                      </a:r>
                      <a:endParaRPr lang="ko-KR" altLang="ko-KR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23197"/>
                  </a:ext>
                </a:extLst>
              </a:tr>
              <a:tr h="2728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28~ 10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r>
                        <a:rPr lang="ko-KR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( 2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염혜윤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DB 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쪽지 기능 개발 시작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김동현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자유 게시판 기능 개발 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김선우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퀴즈 게시판 기능 개발 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박미성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개발 시작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로고 디자인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footer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이채연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 구축 지원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채팅 기능 개발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56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4136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2152</Words>
  <Application>Microsoft Office PowerPoint</Application>
  <PresentationFormat>와이드스크린</PresentationFormat>
  <Paragraphs>384</Paragraphs>
  <Slides>41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함초롬바탕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yuni519@outlook.kr</cp:lastModifiedBy>
  <cp:revision>536</cp:revision>
  <dcterms:created xsi:type="dcterms:W3CDTF">2019-04-30T07:08:39Z</dcterms:created>
  <dcterms:modified xsi:type="dcterms:W3CDTF">2020-12-13T12:03:22Z</dcterms:modified>
  <cp:version>1000.0000.01</cp:version>
</cp:coreProperties>
</file>